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3" r:id="rId3"/>
    <p:sldId id="264" r:id="rId4"/>
    <p:sldId id="265" r:id="rId5"/>
    <p:sldId id="269" r:id="rId6"/>
    <p:sldId id="271" r:id="rId7"/>
    <p:sldId id="268" r:id="rId8"/>
    <p:sldId id="272" r:id="rId9"/>
    <p:sldId id="273" r:id="rId10"/>
    <p:sldId id="274" r:id="rId11"/>
    <p:sldId id="270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7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93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076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8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461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053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464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1348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116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34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2054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9511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475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0167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8016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592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497F3-A2D6-4F9A-BEF8-849F858C61A7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6CE6641-9650-4043-BAC1-3C7FC9D273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639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CFF60D-FFEE-F35F-9809-043FEC6BF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175" y="1660706"/>
            <a:ext cx="8596668" cy="1320800"/>
          </a:xfrm>
        </p:spPr>
        <p:txBody>
          <a:bodyPr>
            <a:normAutofit/>
          </a:bodyPr>
          <a:lstStyle/>
          <a:p>
            <a:r>
              <a:rPr lang="hr-HR" sz="3600" dirty="0"/>
              <a:t>4. Financiranje poduzetničkog pothvata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CCF1721-06AF-A6CB-824E-BE6F6A62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263" y="2981506"/>
            <a:ext cx="4125687" cy="1239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4000" dirty="0"/>
              <a:t>Kreditiranje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3FAE0F5F-0A82-1259-3787-6D4CB12A5072}"/>
              </a:ext>
            </a:extLst>
          </p:cNvPr>
          <p:cNvSpPr txBox="1"/>
          <p:nvPr/>
        </p:nvSpPr>
        <p:spPr>
          <a:xfrm>
            <a:off x="4472765" y="6164826"/>
            <a:ext cx="735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dirty="0"/>
              <a:t>Izradila: Marina Juriša, </a:t>
            </a:r>
            <a:r>
              <a:rPr lang="hr-HR" dirty="0" err="1"/>
              <a:t>dipl.oec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581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BANKARSKI KREDITI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Razmislimo?</a:t>
            </a:r>
          </a:p>
          <a:p>
            <a:endParaRPr lang="hr-HR" dirty="0"/>
          </a:p>
          <a:p>
            <a:r>
              <a:rPr lang="hr-HR" i="1" dirty="0"/>
              <a:t>Koliko bi se vi maksimalno zadužili kreditom i za koju svrhu?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311" y="3728342"/>
            <a:ext cx="4693021" cy="312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4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Pojam kredita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200" dirty="0"/>
              <a:t>Ustupanje određene svote novčanih sredstava od strane financijske organizacije nekoj osobi uz obvezu vraćanja u dogovorenom roku i uz pripadajuću kamatu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24566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5427" y="1090546"/>
            <a:ext cx="8596668" cy="4619590"/>
          </a:xfrm>
        </p:spPr>
        <p:txBody>
          <a:bodyPr>
            <a:normAutofit/>
          </a:bodyPr>
          <a:lstStyle/>
          <a:p>
            <a:r>
              <a:rPr lang="hr-HR" sz="2800" dirty="0"/>
              <a:t>Kredit za poduzetnika početnika?</a:t>
            </a:r>
          </a:p>
          <a:p>
            <a:pPr marL="109728" indent="0">
              <a:buNone/>
            </a:pPr>
            <a:r>
              <a:rPr lang="hr-HR" sz="2800" dirty="0"/>
              <a:t>	- na temelju poslovnog plana banka procjenjuje rizike</a:t>
            </a:r>
          </a:p>
          <a:p>
            <a:pPr marL="0" indent="0">
              <a:buNone/>
            </a:pPr>
            <a:endParaRPr lang="hr-HR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2800" b="1" dirty="0">
                <a:solidFill>
                  <a:schemeClr val="accent2"/>
                </a:solidFill>
              </a:rPr>
              <a:t>Sudionici kreditnog odnosa su: </a:t>
            </a:r>
          </a:p>
          <a:p>
            <a:r>
              <a:rPr lang="hr-HR" sz="2800" b="1" dirty="0"/>
              <a:t>zajmodavatelj (kreditor)</a:t>
            </a:r>
          </a:p>
          <a:p>
            <a:r>
              <a:rPr lang="hr-HR" sz="2800" b="1" dirty="0"/>
              <a:t>zajmoprimatelj(korisnik kredita)</a:t>
            </a:r>
          </a:p>
          <a:p>
            <a:r>
              <a:rPr lang="hr-HR" sz="2800" b="1" dirty="0"/>
              <a:t>jamac</a:t>
            </a:r>
          </a:p>
        </p:txBody>
      </p:sp>
    </p:spTree>
    <p:extLst>
      <p:ext uri="{BB962C8B-B14F-4D97-AF65-F5344CB8AC3E}">
        <p14:creationId xmlns:p14="http://schemas.microsoft.com/office/powerpoint/2010/main" val="216324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72481-1F71-E148-FFEE-0590C877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5179FA-314B-989E-C846-C92758B95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900" y="1975763"/>
            <a:ext cx="7425807" cy="3880773"/>
          </a:xfrm>
        </p:spPr>
        <p:txBody>
          <a:bodyPr>
            <a:normAutofit/>
          </a:bodyPr>
          <a:lstStyle/>
          <a:p>
            <a:r>
              <a:rPr lang="hr-HR" sz="2800" dirty="0"/>
              <a:t>Prouči i zapiši na koja bi pitanja trebao odgovoriti poduzetnik prije donošenja odluke o podizanju kredita. </a:t>
            </a:r>
          </a:p>
          <a:p>
            <a:pPr marL="0" indent="0">
              <a:buNone/>
            </a:pPr>
            <a:r>
              <a:rPr lang="hr-HR" sz="2800" dirty="0"/>
              <a:t>   Udžbenik str 106.ili internet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4256287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5BEEC-FE41-969D-C24C-0CB971640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2D5934-8136-ECF1-2FAE-FD01AD49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900" y="1975763"/>
            <a:ext cx="7425807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sz="2800" dirty="0"/>
              <a:t>Pitanja na koja bi poduzetnik trebao odgovoriti prije donošenja odluke o podizanju kredita: </a:t>
            </a:r>
          </a:p>
          <a:p>
            <a:r>
              <a:rPr lang="hr-HR" sz="2800" dirty="0"/>
              <a:t>Kako ću vratiti kredit?</a:t>
            </a:r>
          </a:p>
          <a:p>
            <a:r>
              <a:rPr lang="hr-HR" sz="2800" dirty="0"/>
              <a:t>Za što mi novac treba?</a:t>
            </a:r>
          </a:p>
          <a:p>
            <a:r>
              <a:rPr lang="hr-HR" sz="2800" dirty="0"/>
              <a:t>Koliko sredstava imam?</a:t>
            </a:r>
          </a:p>
          <a:p>
            <a:r>
              <a:rPr lang="hr-HR" sz="2800" dirty="0"/>
              <a:t>Kada trebam sredstva?</a:t>
            </a:r>
          </a:p>
          <a:p>
            <a:r>
              <a:rPr lang="hr-HR" sz="2800" dirty="0"/>
              <a:t>Na koliko dugo mi trebaju sredstva</a:t>
            </a:r>
          </a:p>
          <a:p>
            <a:pPr marL="0" indent="0">
              <a:buNone/>
            </a:pPr>
            <a:r>
              <a:rPr lang="hr-HR" sz="2800" dirty="0"/>
              <a:t>   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171502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2CB88-CBBF-63E9-3BA4-98179953D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AEE2DD-1843-1631-520B-31CCC183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2" y="983542"/>
            <a:ext cx="8596668" cy="3880773"/>
          </a:xfrm>
        </p:spPr>
        <p:txBody>
          <a:bodyPr/>
          <a:lstStyle/>
          <a:p>
            <a:pPr marL="109728" indent="0">
              <a:buNone/>
            </a:pPr>
            <a:endParaRPr lang="hr-HR" dirty="0"/>
          </a:p>
          <a:p>
            <a:r>
              <a:rPr lang="hr-HR" sz="2400" dirty="0"/>
              <a:t>Što je kreditna sposobnost? </a:t>
            </a:r>
          </a:p>
          <a:p>
            <a:pPr marL="0" indent="0">
              <a:buNone/>
            </a:pPr>
            <a:r>
              <a:rPr lang="hr-HR" sz="2400" dirty="0"/>
              <a:t>	- pronađite definiciju na internetu i zapišite</a:t>
            </a:r>
          </a:p>
          <a:p>
            <a:r>
              <a:rPr lang="hr-HR" sz="2400" dirty="0"/>
              <a:t>Što sve procjenjuje banka pri ocjeni kreditne sposobnosti? </a:t>
            </a:r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03879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6E68-1A69-8DF8-D832-80C7D165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3A5A58-2466-4DA9-2A04-20D46020C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2" y="983542"/>
            <a:ext cx="8596668" cy="3880773"/>
          </a:xfrm>
        </p:spPr>
        <p:txBody>
          <a:bodyPr/>
          <a:lstStyle/>
          <a:p>
            <a:pPr marL="109728" indent="0">
              <a:buNone/>
            </a:pPr>
            <a:endParaRPr lang="hr-HR" dirty="0"/>
          </a:p>
          <a:p>
            <a:r>
              <a:rPr lang="hr-HR" sz="2400" dirty="0"/>
              <a:t>Što je kreditna sposobnost? </a:t>
            </a:r>
          </a:p>
          <a:p>
            <a:pPr marL="0" indent="0">
              <a:buNone/>
            </a:pPr>
            <a:r>
              <a:rPr lang="hr-HR" sz="2400" dirty="0"/>
              <a:t>	- je sposobnost podmirenja svih svojih obveza po </a:t>
            </a:r>
            <a:r>
              <a:rPr lang="hr-HR" sz="2400" dirty="0" err="1"/>
              <a:t>keditu</a:t>
            </a:r>
            <a:endParaRPr lang="hr-HR" sz="2400" dirty="0"/>
          </a:p>
          <a:p>
            <a:r>
              <a:rPr lang="hr-HR" sz="2400" dirty="0"/>
              <a:t>Što sve procjenjuje banka pri ocjeni kreditne sposobnosti?</a:t>
            </a:r>
          </a:p>
          <a:p>
            <a:pPr marL="0" indent="0">
              <a:buNone/>
            </a:pPr>
            <a:r>
              <a:rPr lang="hr-HR" sz="2400" dirty="0"/>
              <a:t>	- karakteristike, kapacitet, kapital dužnika, uvijete i osiguranje povrata</a:t>
            </a:r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56740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93FA-7B79-8E39-6C5C-6E323092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E4D0A7-8E4A-5CEC-D141-64CD76A2E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2" y="983542"/>
            <a:ext cx="8596668" cy="3880773"/>
          </a:xfrm>
        </p:spPr>
        <p:txBody>
          <a:bodyPr/>
          <a:lstStyle/>
          <a:p>
            <a:pPr marL="109728" indent="0">
              <a:buNone/>
            </a:pPr>
            <a:endParaRPr lang="hr-HR" dirty="0"/>
          </a:p>
          <a:p>
            <a:r>
              <a:rPr lang="hr-HR" sz="2400" dirty="0"/>
              <a:t>Pronađi i zapiši koji su sastavni dijelovi ugovora o kreditu</a:t>
            </a:r>
          </a:p>
          <a:p>
            <a:pPr marL="0" indent="0">
              <a:buNone/>
            </a:pPr>
            <a:r>
              <a:rPr lang="hr-HR" sz="2400" dirty="0"/>
              <a:t>- Udžbenik str. 106. ili internet</a:t>
            </a:r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88629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8BA52-3277-1D41-7A27-0EF5573D0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4D17B9-54A7-26F8-8518-EB08ECEF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2" y="983542"/>
            <a:ext cx="8596668" cy="5008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b="1" dirty="0">
                <a:solidFill>
                  <a:schemeClr val="tx1"/>
                </a:solidFill>
              </a:rPr>
              <a:t>U ugovoru o kreditu su navedeni: </a:t>
            </a:r>
          </a:p>
          <a:p>
            <a:pPr marL="514350" indent="-514350">
              <a:buFont typeface="+mj-lt"/>
              <a:buAutoNum type="alphaUcPeriod"/>
            </a:pPr>
            <a:r>
              <a:rPr lang="hr-HR" sz="2400" b="1" dirty="0">
                <a:solidFill>
                  <a:schemeClr val="tx1"/>
                </a:solidFill>
              </a:rPr>
              <a:t> iznos, rok otplate,</a:t>
            </a:r>
          </a:p>
          <a:p>
            <a:pPr marL="514350" indent="-514350">
              <a:buFont typeface="+mj-lt"/>
              <a:buAutoNum type="alphaUcPeriod"/>
            </a:pPr>
            <a:r>
              <a:rPr lang="hr-HR" sz="2400" b="1" dirty="0">
                <a:solidFill>
                  <a:schemeClr val="tx1"/>
                </a:solidFill>
              </a:rPr>
              <a:t> visina kamatne stope i  visina </a:t>
            </a:r>
            <a:r>
              <a:rPr lang="hr-HR" sz="2400" b="1" dirty="0" err="1">
                <a:solidFill>
                  <a:schemeClr val="tx1"/>
                </a:solidFill>
              </a:rPr>
              <a:t>interkalarne</a:t>
            </a:r>
            <a:r>
              <a:rPr lang="hr-HR" sz="2400" b="1" dirty="0">
                <a:solidFill>
                  <a:schemeClr val="tx1"/>
                </a:solidFill>
              </a:rPr>
              <a:t> kamatne stope</a:t>
            </a:r>
          </a:p>
          <a:p>
            <a:pPr marL="514350" indent="-514350">
              <a:buFont typeface="+mj-lt"/>
              <a:buAutoNum type="alphaUcPeriod"/>
            </a:pPr>
            <a:r>
              <a:rPr lang="hr-HR" sz="2400" b="1" dirty="0">
                <a:solidFill>
                  <a:schemeClr val="tx1"/>
                </a:solidFill>
              </a:rPr>
              <a:t>instrument osiguranja, način otplate,</a:t>
            </a:r>
          </a:p>
          <a:p>
            <a:pPr marL="514350" indent="-514350">
              <a:buFont typeface="+mj-lt"/>
              <a:buAutoNum type="alphaUcPeriod"/>
            </a:pPr>
            <a:r>
              <a:rPr lang="hr-HR" sz="2400" b="1" dirty="0">
                <a:solidFill>
                  <a:schemeClr val="tx1"/>
                </a:solidFill>
              </a:rPr>
              <a:t> poček ili grace period,</a:t>
            </a:r>
          </a:p>
          <a:p>
            <a:pPr marL="514350" indent="-514350">
              <a:buFont typeface="+mj-lt"/>
              <a:buAutoNum type="alphaUcPeriod"/>
            </a:pPr>
            <a:r>
              <a:rPr lang="hr-HR" sz="2400" b="1" dirty="0">
                <a:solidFill>
                  <a:schemeClr val="tx1"/>
                </a:solidFill>
              </a:rPr>
              <a:t> troškove obrade kredita.</a:t>
            </a:r>
          </a:p>
          <a:p>
            <a:pPr marL="0" indent="0">
              <a:buNone/>
            </a:pPr>
            <a:endParaRPr lang="hr-HR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47031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ADAB8-8444-ECE5-968F-B91A3EC1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6745DC-AB7D-398D-39D3-EDD0D2DD7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72" y="983542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800" b="1" dirty="0">
                <a:solidFill>
                  <a:srgbClr val="C00000"/>
                </a:solidFill>
              </a:rPr>
              <a:t>- Anuitet – </a:t>
            </a:r>
            <a:r>
              <a:rPr lang="hr-HR" sz="2800" b="1" dirty="0">
                <a:solidFill>
                  <a:schemeClr val="tx1"/>
                </a:solidFill>
              </a:rPr>
              <a:t>sastoji se od glavnice i kamata</a:t>
            </a:r>
          </a:p>
          <a:p>
            <a:pPr marL="0" indent="0">
              <a:buNone/>
            </a:pPr>
            <a:r>
              <a:rPr lang="hr-HR" sz="2800" b="1" dirty="0">
                <a:solidFill>
                  <a:srgbClr val="C00000"/>
                </a:solidFill>
              </a:rPr>
              <a:t>- </a:t>
            </a:r>
            <a:r>
              <a:rPr lang="hr-HR" sz="2800" b="1" dirty="0" err="1">
                <a:solidFill>
                  <a:srgbClr val="C00000"/>
                </a:solidFill>
              </a:rPr>
              <a:t>Interkalarna</a:t>
            </a:r>
            <a:r>
              <a:rPr lang="hr-HR" sz="2800" b="1" dirty="0">
                <a:solidFill>
                  <a:srgbClr val="C00000"/>
                </a:solidFill>
              </a:rPr>
              <a:t> kamata-</a:t>
            </a:r>
            <a:r>
              <a:rPr lang="hr-HR" sz="2800" b="1" dirty="0">
                <a:solidFill>
                  <a:schemeClr val="tx1"/>
                </a:solidFill>
              </a:rPr>
              <a:t>obračunava</a:t>
            </a:r>
            <a:r>
              <a:rPr lang="hr-HR" sz="2800" b="1" dirty="0">
                <a:solidFill>
                  <a:srgbClr val="C00000"/>
                </a:solidFill>
              </a:rPr>
              <a:t> </a:t>
            </a:r>
            <a:r>
              <a:rPr lang="hr-HR" sz="2800" b="1" dirty="0">
                <a:solidFill>
                  <a:schemeClr val="tx1"/>
                </a:solidFill>
              </a:rPr>
              <a:t>se od trenutka odobrenja pa do stavljanja njega u otplatu</a:t>
            </a:r>
          </a:p>
          <a:p>
            <a:pPr marL="0" indent="0">
              <a:buNone/>
            </a:pPr>
            <a:r>
              <a:rPr lang="hr-HR" sz="2800" b="1" dirty="0">
                <a:solidFill>
                  <a:schemeClr val="tx1"/>
                </a:solidFill>
              </a:rPr>
              <a:t>- Poček ili grace period – razdoblje otplate u kojem se plaća samo kamata na kredit.</a:t>
            </a:r>
          </a:p>
        </p:txBody>
      </p:sp>
    </p:spTree>
    <p:extLst>
      <p:ext uri="{BB962C8B-B14F-4D97-AF65-F5344CB8AC3E}">
        <p14:creationId xmlns:p14="http://schemas.microsoft.com/office/powerpoint/2010/main" val="3295994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58374" y="2160589"/>
            <a:ext cx="6715628" cy="1049539"/>
          </a:xfrm>
        </p:spPr>
        <p:txBody>
          <a:bodyPr>
            <a:normAutofit/>
          </a:bodyPr>
          <a:lstStyle/>
          <a:p>
            <a:r>
              <a:rPr lang="hr-HR" sz="4400" dirty="0"/>
              <a:t>Hvala </a:t>
            </a:r>
            <a:r>
              <a:rPr lang="hr-HR" sz="4400"/>
              <a:t>na pozornosti.</a:t>
            </a:r>
            <a:endParaRPr lang="hr-HR" sz="4400" dirty="0"/>
          </a:p>
        </p:txBody>
      </p:sp>
    </p:spTree>
    <p:extLst>
      <p:ext uri="{BB962C8B-B14F-4D97-AF65-F5344CB8AC3E}">
        <p14:creationId xmlns:p14="http://schemas.microsoft.com/office/powerpoint/2010/main" val="294917453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305</Words>
  <Application>Microsoft Office PowerPoint</Application>
  <PresentationFormat>Široki zaslon</PresentationFormat>
  <Paragraphs>47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Faseta</vt:lpstr>
      <vt:lpstr>4. Financiranje poduzetničkog pothvata</vt:lpstr>
      <vt:lpstr>BANKARSKI KREDITI</vt:lpstr>
      <vt:lpstr>Pojam kredita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2</cp:revision>
  <dcterms:created xsi:type="dcterms:W3CDTF">2026-02-08T15:14:14Z</dcterms:created>
  <dcterms:modified xsi:type="dcterms:W3CDTF">2026-06-10T15:28:58Z</dcterms:modified>
</cp:coreProperties>
</file>